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nformance="transitional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5143500"/>
  <p:notesSz cx="68580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0" name=""/>
        <p:cNvGrpSpPr/>
        <p:nvPr/>
      </p:nvGrpSpPr>
      <p:grpSpPr/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0" name=""/>
        <p:cNvGrpSpPr/>
        <p:nvPr/>
      </p:nvGrpSpPr>
      <p:grpSpPr/>
      <p:pic>
        <p:nvPicPr>
          <p:cNvPr id="1" name="图片 0" descr="LOGO_浅色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9750" y="195580"/>
            <a:ext cx="1572895" cy="48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079999">
            <a:off x="-1214925" y="-723800"/>
            <a:ext cx="2333331" cy="146192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8899999">
            <a:off x="6728364" y="3773852"/>
            <a:ext cx="4358002" cy="273045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5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Relationship Id="rId3" Type="http://schemas.openxmlformats.org/officeDocument/2006/relationships/image" Target="../media/image17.png"/><Relationship Id="rId2" Type="http://schemas.openxmlformats.org/officeDocument/2006/relationships/image" Target="../media/image29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5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72.png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29.png"/><Relationship Id="rId3" Type="http://schemas.openxmlformats.org/officeDocument/2006/relationships/image" Target="../media/image2.png"/><Relationship Id="rId2" Type="http://schemas.openxmlformats.org/officeDocument/2006/relationships/image" Target="../media/image2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76.png"/><Relationship Id="rId12" Type="http://schemas.openxmlformats.org/officeDocument/2006/relationships/image" Target="../media/image75.png"/><Relationship Id="rId11" Type="http://schemas.openxmlformats.org/officeDocument/2006/relationships/image" Target="../media/image74.png"/><Relationship Id="rId10" Type="http://schemas.openxmlformats.org/officeDocument/2006/relationships/image" Target="../media/image73.png"/><Relationship Id="rId1" Type="http://schemas.openxmlformats.org/officeDocument/2006/relationships/image" Target="../media/image67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1.png"/><Relationship Id="rId7" Type="http://schemas.openxmlformats.org/officeDocument/2006/relationships/image" Target="../media/image80.png"/><Relationship Id="rId6" Type="http://schemas.openxmlformats.org/officeDocument/2006/relationships/image" Target="../media/image79.png"/><Relationship Id="rId5" Type="http://schemas.openxmlformats.org/officeDocument/2006/relationships/image" Target="../media/image29.png"/><Relationship Id="rId4" Type="http://schemas.openxmlformats.org/officeDocument/2006/relationships/image" Target="../media/image2.png"/><Relationship Id="rId3" Type="http://schemas.openxmlformats.org/officeDocument/2006/relationships/image" Target="../media/image78.png"/><Relationship Id="rId2" Type="http://schemas.openxmlformats.org/officeDocument/2006/relationships/image" Target="../media/image50.png"/><Relationship Id="rId1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5.png"/><Relationship Id="rId5" Type="http://schemas.openxmlformats.org/officeDocument/2006/relationships/image" Target="../media/image84.png"/><Relationship Id="rId4" Type="http://schemas.openxmlformats.org/officeDocument/2006/relationships/image" Target="../media/image29.png"/><Relationship Id="rId3" Type="http://schemas.openxmlformats.org/officeDocument/2006/relationships/image" Target="../media/image2.png"/><Relationship Id="rId2" Type="http://schemas.openxmlformats.org/officeDocument/2006/relationships/image" Target="../media/image83.png"/><Relationship Id="rId1" Type="http://schemas.openxmlformats.org/officeDocument/2006/relationships/image" Target="../media/image82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5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90.png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8.png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4.png"/><Relationship Id="rId7" Type="http://schemas.openxmlformats.org/officeDocument/2006/relationships/image" Target="../media/image5.pn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4.png"/><Relationship Id="rId6" Type="http://schemas.openxmlformats.org/officeDocument/2006/relationships/image" Target="../media/image28.png"/><Relationship Id="rId5" Type="http://schemas.openxmlformats.org/officeDocument/2006/relationships/image" Target="../media/image29.png"/><Relationship Id="rId4" Type="http://schemas.openxmlformats.org/officeDocument/2006/relationships/image" Target="../media/image2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49.png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53.png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28.png"/><Relationship Id="rId3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46.png"/><Relationship Id="rId7" Type="http://schemas.openxmlformats.org/officeDocument/2006/relationships/image" Target="../media/image57.png"/><Relationship Id="rId6" Type="http://schemas.openxmlformats.org/officeDocument/2006/relationships/image" Target="../media/image56.png"/><Relationship Id="rId5" Type="http://schemas.openxmlformats.org/officeDocument/2006/relationships/image" Target="../media/image28.png"/><Relationship Id="rId4" Type="http://schemas.openxmlformats.org/officeDocument/2006/relationships/image" Target="../media/image29.png"/><Relationship Id="rId3" Type="http://schemas.openxmlformats.org/officeDocument/2006/relationships/image" Target="../media/image2.png"/><Relationship Id="rId2" Type="http://schemas.openxmlformats.org/officeDocument/2006/relationships/image" Target="../media/image55.png"/><Relationship Id="rId1" Type="http://schemas.openxmlformats.org/officeDocument/2006/relationships/image" Target="../media/image5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215" y="1665605"/>
            <a:ext cx="914400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1330784" y="-766772"/>
            <a:ext cx="2661843" cy="166774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1617" y="-3369967"/>
            <a:ext cx="7470122" cy="468032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3500000">
            <a:off x="6812164" y="-1054657"/>
            <a:ext cx="4640937" cy="29077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77482" y="2306907"/>
            <a:ext cx="6709642" cy="420844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77482" y="2605182"/>
            <a:ext cx="6709642" cy="420385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3019" y="-3271734"/>
            <a:ext cx="6962775" cy="436245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2241028" y="1929035"/>
            <a:ext cx="4238130" cy="66080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1000"/>
              </a:lnSpc>
            </a:pPr>
            <a:r>
              <a:rPr lang="zh-CN" sz="3515" kern="3800" spc="76">
                <a:solidFill>
                  <a:srgbClr val="424141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【课程</a:t>
            </a:r>
            <a:r>
              <a:rPr lang="zh-CN" sz="3515" kern="3800" spc="76">
                <a:solidFill>
                  <a:srgbClr val="424141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章节】</a:t>
            </a:r>
            <a:endParaRPr lang="zh-CN" sz="3515" kern="3800" spc="76">
              <a:solidFill>
                <a:srgbClr val="424141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99086" y="2721714"/>
            <a:ext cx="3441087" cy="26574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lang="zh-CN" altLang="en-US" sz="2000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【</a:t>
            </a:r>
            <a:r>
              <a:rPr lang="en-US" altLang="zh-CN" sz="2000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Date</a:t>
            </a:r>
            <a:r>
              <a:rPr lang="zh-CN" altLang="en-US" sz="2000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】</a:t>
            </a:r>
            <a:endParaRPr lang="zh-CN" altLang="en-US" sz="2000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76422" y="1612296"/>
            <a:ext cx="1991925" cy="31673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lang="zh-CN" sz="1630" kern="100" spc="0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【课程</a:t>
            </a:r>
            <a:r>
              <a:rPr lang="zh-CN" sz="1630" kern="100" spc="0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代码】</a:t>
            </a:r>
            <a:endParaRPr lang="zh-CN" sz="1630" kern="100" spc="0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8890" y="3148330"/>
            <a:ext cx="1202690" cy="30670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851910" y="3156585"/>
            <a:ext cx="1175385" cy="23495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8000"/>
              </a:lnSpc>
            </a:pPr>
            <a:r>
              <a:rPr lang="zh-CN" sz="1400" kern="100" spc="0">
                <a:solidFill>
                  <a:srgbClr val="FFFFFF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【</a:t>
            </a:r>
            <a:r>
              <a:rPr lang="en-US" altLang="zh-CN" sz="1400" kern="100" spc="0">
                <a:solidFill>
                  <a:srgbClr val="FFFFFF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Tutor</a:t>
            </a:r>
            <a:r>
              <a:rPr lang="zh-CN" sz="1400" kern="100" spc="0">
                <a:solidFill>
                  <a:srgbClr val="FFFFFF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】</a:t>
            </a:r>
            <a:endParaRPr lang="zh-CN" sz="1400" kern="100" spc="0">
              <a:solidFill>
                <a:srgbClr val="FFFFFF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19079999">
            <a:off x="-743405" y="353076"/>
            <a:ext cx="1291361" cy="809088"/>
          </a:xfrm>
          <a:prstGeom prst="rect">
            <a:avLst/>
          </a:prstGeom>
        </p:spPr>
      </p:pic>
      <p:pic>
        <p:nvPicPr>
          <p:cNvPr id="23" name="图片 22" descr="西装_顾问_2k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72225" y="2715895"/>
            <a:ext cx="2295525" cy="25869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4536" y="1402683"/>
            <a:ext cx="2794927" cy="3350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13630" y="1348803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情景思考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00463" y="1773349"/>
            <a:ext cx="1584612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Scenario Thinking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70" y="2250499"/>
            <a:ext cx="2630236" cy="122734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6881" y="2250499"/>
            <a:ext cx="2630236" cy="122734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32992" y="2250499"/>
            <a:ext cx="2630236" cy="1227342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043962" y="3627623"/>
            <a:ext cx="6414614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“春蚕到死丝方尽,蜡炬成灰泪始干”,蜡烛的化学成分是碳元素的氢化物(C22H46、C25H52、C28H58等),“蜡炬成灰”时,化学键是如何变化的?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74882" y="4413656"/>
            <a:ext cx="4594235" cy="3389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480876" y="4438380"/>
            <a:ext cx="3802042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提示:存在旧共价键的断裂和新共价键的形成。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140000">
            <a:off x="7143381" y="-2273345"/>
            <a:ext cx="3962400" cy="4124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80000" flipH="1">
            <a:off x="2139311" y="4122733"/>
            <a:ext cx="4309772" cy="270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672" y="1450486"/>
            <a:ext cx="2571749" cy="2571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301599" y="1615256"/>
            <a:ext cx="2150322" cy="23752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00000" flipH="1">
            <a:off x="4513517" y="3152786"/>
            <a:ext cx="5606558" cy="35127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95666" y="1993345"/>
            <a:ext cx="2345960" cy="57387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1000"/>
              </a:lnSpc>
            </a:pPr>
            <a:r>
              <a:rPr sz="3050" kern="3800" spc="76">
                <a:solidFill>
                  <a:srgbClr val="4A4A4A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共价键</a:t>
            </a:r>
            <a:endParaRPr sz="3050" kern="3800" spc="76">
              <a:solidFill>
                <a:srgbClr val="4A4A4A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5666" y="2567224"/>
            <a:ext cx="2474030" cy="58293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请在此处添加具体内容，文字尽量言简意赅，简单说明即可，注意板面美观度。请在此处添加具体内容。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3073" y="2258857"/>
            <a:ext cx="1888280" cy="81489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419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TWO</a:t>
            </a:r>
            <a:endParaRPr sz="419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0399999">
            <a:off x="-954346" y="-1685174"/>
            <a:ext cx="4384285" cy="2746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079999">
            <a:off x="-1445295" y="-531526"/>
            <a:ext cx="2661843" cy="1667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6360000">
            <a:off x="-2448757" y="2050713"/>
            <a:ext cx="3962400" cy="412432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76124" y="2249596"/>
            <a:ext cx="3713993" cy="1158114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“千锤万凿出深山,烈火焚烧若等闲。粉身碎骨浑不怕,要留清白在人间。”此诗借吟石灰的煅烧过程,表现了作者不避千难万险,勇于自我牺牲,以保持忠诚清白品格的可贵精神。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4755" y="2249596"/>
            <a:ext cx="6962775" cy="43624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6559" y="1711215"/>
            <a:ext cx="2565320" cy="2571626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59999">
            <a:off x="6724110" y="-1093537"/>
            <a:ext cx="5007010" cy="313708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3171" y="-148851"/>
            <a:ext cx="1516138" cy="53784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19364" y="1620865"/>
            <a:ext cx="4763189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(1)从化学视角来看,“千锤万凿出深山”是否有化学键的变化?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64" y="2214832"/>
            <a:ext cx="5424955" cy="220596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7737" y="2597963"/>
            <a:ext cx="3117520" cy="150843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57832" y="2806067"/>
            <a:ext cx="2711846" cy="1158114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提示:没有。“千锤万凿出深山”是指获取烧制石灰的原料——石头(CaCO3)的艰难,此过程没有化学键变化。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140000">
            <a:off x="7143381" y="-2273345"/>
            <a:ext cx="3962400" cy="4124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0000" flipH="1">
            <a:off x="2139311" y="4122733"/>
            <a:ext cx="4309772" cy="270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72" y="1450486"/>
            <a:ext cx="2571749" cy="2571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01599" y="1615256"/>
            <a:ext cx="2150322" cy="23752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0000" flipH="1">
            <a:off x="4513517" y="3152786"/>
            <a:ext cx="5606558" cy="35127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779158" y="1993345"/>
            <a:ext cx="2345960" cy="57387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1000"/>
              </a:lnSpc>
            </a:pPr>
            <a:r>
              <a:rPr sz="3050" kern="3800" spc="76">
                <a:solidFill>
                  <a:srgbClr val="4A4A4A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化学键</a:t>
            </a:r>
            <a:endParaRPr sz="3050" kern="3800" spc="76">
              <a:solidFill>
                <a:srgbClr val="4A4A4A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79158" y="2567224"/>
            <a:ext cx="2474030" cy="58293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请在此处添加具体内容，文字尽量言简意赅，简单说明即可，注意板面美观度。请在此处添加具体内容。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3073" y="2258857"/>
            <a:ext cx="1888280" cy="81489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419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THREE</a:t>
            </a:r>
            <a:endParaRPr sz="419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399999">
            <a:off x="-2147511" y="-1773439"/>
            <a:ext cx="4384285" cy="2746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79999">
            <a:off x="-1445295" y="-531526"/>
            <a:ext cx="2661843" cy="1667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360000">
            <a:off x="-2448757" y="2050713"/>
            <a:ext cx="3962400" cy="412432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740000" flipH="1">
            <a:off x="-144289" y="3567320"/>
            <a:ext cx="6168251" cy="38646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60000" flipH="1">
            <a:off x="4731233" y="3415009"/>
            <a:ext cx="5606558" cy="35127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5154" y="2021621"/>
            <a:ext cx="2571750" cy="2571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2227" y="1482819"/>
            <a:ext cx="1077603" cy="107760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67573" y="1568165"/>
            <a:ext cx="906911" cy="906911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597148" y="2766411"/>
            <a:ext cx="1861601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(1)定义:相邻的原子之间强烈的相互作用。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782697" y="3460205"/>
            <a:ext cx="1676663" cy="2009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840870" y="3483479"/>
            <a:ext cx="1418469" cy="18063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930" kern="100" spc="0">
                <a:solidFill>
                  <a:srgbClr val="FFFFFF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152475587425522K</a:t>
            </a:r>
            <a:endParaRPr sz="930" kern="100" spc="0">
              <a:solidFill>
                <a:srgbClr val="FFFFFF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06753" y="3849459"/>
            <a:ext cx="428551" cy="535688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45597" y="1744428"/>
            <a:ext cx="864420" cy="60331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3100" kern="100" spc="0">
                <a:solidFill>
                  <a:srgbClr val="FFFFFF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01</a:t>
            </a:r>
            <a:endParaRPr sz="3100" kern="100" spc="0">
              <a:solidFill>
                <a:srgbClr val="FFFFFF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8866" y="2021621"/>
            <a:ext cx="2571750" cy="25717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55939" y="1482819"/>
            <a:ext cx="1077603" cy="107760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41285" y="1568165"/>
            <a:ext cx="906911" cy="906911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417036" y="2766411"/>
            <a:ext cx="1959464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(2)化学反应的本质旧化学键断裂和新化学键形成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56409" y="3460205"/>
            <a:ext cx="1676663" cy="200972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714583" y="3483479"/>
            <a:ext cx="1418469" cy="18063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930" kern="100" spc="0">
                <a:solidFill>
                  <a:srgbClr val="FFFFFF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6800000K</a:t>
            </a:r>
            <a:endParaRPr sz="930" kern="100" spc="0">
              <a:solidFill>
                <a:srgbClr val="FFFFFF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72542" y="3826018"/>
            <a:ext cx="444397" cy="582571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6019310" y="1744428"/>
            <a:ext cx="864420" cy="60331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3100" kern="100" spc="0">
                <a:solidFill>
                  <a:srgbClr val="FFFFFF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02</a:t>
            </a:r>
            <a:endParaRPr sz="3100" kern="100" spc="0">
              <a:solidFill>
                <a:srgbClr val="FFFFFF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58893" y="2932671"/>
            <a:ext cx="826212" cy="55080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000000">
            <a:off x="-1415843" y="3868007"/>
            <a:ext cx="4180768" cy="261941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559999">
            <a:off x="6918055" y="2941939"/>
            <a:ext cx="5014372" cy="3141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237" y="2650642"/>
            <a:ext cx="426309" cy="42630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133018" y="2236734"/>
            <a:ext cx="3872249" cy="202670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(1)定义:把_______________的作用力叫分子间作用力,又叫范德华力。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​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(2)规律:一般说来,对于组成和结构相似的物质,相对分子质量_____,分子间作用力_____,物质的熔、沸点也就_____,如卤素单质的熔沸点:F2__Cl2__Br2__I2。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33018" y="1762792"/>
            <a:ext cx="1843421" cy="34138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32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2.分子间作用力</a:t>
            </a:r>
            <a:endParaRPr sz="132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8075" y="1561124"/>
            <a:ext cx="2645307" cy="270231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9783" y="2236734"/>
            <a:ext cx="303981" cy="3039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03381" y="3039332"/>
            <a:ext cx="176948" cy="17694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60000">
            <a:off x="5437393" y="4037504"/>
            <a:ext cx="4172777" cy="261440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9520" y="3711417"/>
            <a:ext cx="1952465" cy="3510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7564" y="3117002"/>
            <a:ext cx="1952465" cy="351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899761" y="1834311"/>
            <a:ext cx="7344476" cy="86858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如液态NH3、H2O和HF中分子之间存在的一种比分子间作用力_____的相互作用,叫氢键,氢键不是_______,可看作一种___________________。由于氢键的存在,当水结冰时,会造成_________、_________。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1258" y="3111130"/>
            <a:ext cx="1948990" cy="362436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207787" y="3139939"/>
            <a:ext cx="1850847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稍强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94093" y="3139939"/>
            <a:ext cx="1850847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较强的分子间作用力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3870" y="3111130"/>
            <a:ext cx="1948990" cy="36243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5580399" y="3139939"/>
            <a:ext cx="1850847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密度减小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207787" y="3742168"/>
            <a:ext cx="1850847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化学键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37564" y="3713359"/>
            <a:ext cx="1948990" cy="3624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394093" y="3742168"/>
            <a:ext cx="1850847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体积膨胀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7099999">
            <a:off x="6367891" y="3315033"/>
            <a:ext cx="4172777" cy="261440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140000">
            <a:off x="7143381" y="-2273345"/>
            <a:ext cx="3962400" cy="4124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0000" flipH="1">
            <a:off x="2139311" y="4122733"/>
            <a:ext cx="4309772" cy="270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72" y="1450486"/>
            <a:ext cx="2571749" cy="2571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01599" y="1615256"/>
            <a:ext cx="2150322" cy="23752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0000" flipH="1">
            <a:off x="4513517" y="3152786"/>
            <a:ext cx="5606558" cy="35127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69453" y="2024172"/>
            <a:ext cx="3059601" cy="52369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1000"/>
              </a:lnSpc>
            </a:pPr>
            <a:r>
              <a:rPr sz="2785" kern="3800" spc="76">
                <a:solidFill>
                  <a:srgbClr val="4A4A4A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离子键与共价键</a:t>
            </a:r>
            <a:endParaRPr sz="2785" kern="3800" spc="76">
              <a:solidFill>
                <a:srgbClr val="4A4A4A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9453" y="2567224"/>
            <a:ext cx="2474030" cy="58293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请在此处添加具体内容，文字尽量言简意赅，简单说明即可，注意板面美观度。请在此处添加具体内容。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594434" y="2258857"/>
            <a:ext cx="1888280" cy="81489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419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FOUR</a:t>
            </a:r>
            <a:endParaRPr sz="419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399999">
            <a:off x="-2147511" y="-1729624"/>
            <a:ext cx="4384285" cy="2746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79999">
            <a:off x="-1445295" y="-531526"/>
            <a:ext cx="2661843" cy="1667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360000">
            <a:off x="-2448757" y="2050713"/>
            <a:ext cx="3962400" cy="412432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600000">
            <a:off x="7938897" y="3484673"/>
            <a:ext cx="4526691" cy="283614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285821" y="2653188"/>
            <a:ext cx="4129294" cy="1158114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A.在离子化合物里,只存在离子键,没有共价键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B.非极性键只存在于双原子的单质分子中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C.在共价化合物分子内,一定不存在离子键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D.由不同元素组成的多原子分子里,一定只存在极性键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5821" y="2128885"/>
            <a:ext cx="4330752" cy="34138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32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下列关于离子键、共价键的各种叙述中,正确的是</a:t>
            </a:r>
            <a:endParaRPr sz="132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364" y="1676187"/>
            <a:ext cx="1983278" cy="287402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6791" y="2782551"/>
            <a:ext cx="1044848" cy="15141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66791" y="1676187"/>
            <a:ext cx="1046200" cy="1046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00000">
            <a:off x="6823948" y="-1822227"/>
            <a:ext cx="4526691" cy="283614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359999">
            <a:off x="6814865" y="3768935"/>
            <a:ext cx="4125150" cy="25873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962400" cy="41243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7339999">
            <a:off x="7363334" y="-1045111"/>
            <a:ext cx="3355241" cy="349235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479534" y="212344"/>
            <a:ext cx="6962775" cy="43624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07102" y="-46730"/>
            <a:ext cx="6962775" cy="436245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88294" y="2365340"/>
            <a:ext cx="3138043" cy="81786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4205" kern="100" spc="0">
                <a:solidFill>
                  <a:srgbClr val="FFFFFF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CONTENTS</a:t>
            </a:r>
            <a:endParaRPr sz="4205" kern="100" spc="0">
              <a:solidFill>
                <a:srgbClr val="FFFFFF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91079" y="1359265"/>
            <a:ext cx="1331772" cy="37718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46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离子键</a:t>
            </a:r>
            <a:endParaRPr sz="146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91078" y="1684013"/>
            <a:ext cx="2392389" cy="19431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27632" y="1416197"/>
            <a:ext cx="617459" cy="53563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5000"/>
              </a:lnSpc>
            </a:pPr>
            <a:r>
              <a:rPr sz="2755" kern="100" spc="0">
                <a:solidFill>
                  <a:srgbClr val="2DE4AC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01</a:t>
            </a:r>
            <a:endParaRPr sz="2755" kern="100" spc="0">
              <a:solidFill>
                <a:srgbClr val="2DE4AC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91079" y="2086260"/>
            <a:ext cx="1331772" cy="37718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46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共价键</a:t>
            </a:r>
            <a:endParaRPr sz="146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91078" y="2411017"/>
            <a:ext cx="2392389" cy="19431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27632" y="2143201"/>
            <a:ext cx="617459" cy="53563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5000"/>
              </a:lnSpc>
            </a:pPr>
            <a:r>
              <a:rPr sz="2755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02</a:t>
            </a:r>
            <a:endParaRPr sz="2755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91079" y="2813256"/>
            <a:ext cx="1331772" cy="37718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46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化学键</a:t>
            </a:r>
            <a:endParaRPr sz="146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91078" y="3138021"/>
            <a:ext cx="2392389" cy="19431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27632" y="2870206"/>
            <a:ext cx="617459" cy="53563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5000"/>
              </a:lnSpc>
            </a:pPr>
            <a:r>
              <a:rPr sz="2755" kern="100" spc="0">
                <a:solidFill>
                  <a:srgbClr val="2DE4AC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03</a:t>
            </a:r>
            <a:endParaRPr sz="2755" kern="100" spc="0">
              <a:solidFill>
                <a:srgbClr val="2DE4AC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91079" y="3540252"/>
            <a:ext cx="1661548" cy="377189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46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离子键与共价键</a:t>
            </a:r>
            <a:endParaRPr sz="146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91078" y="3865026"/>
            <a:ext cx="2392389" cy="19431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27632" y="3597210"/>
            <a:ext cx="617459" cy="53563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5000"/>
              </a:lnSpc>
            </a:pPr>
            <a:r>
              <a:rPr sz="2755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04</a:t>
            </a:r>
            <a:endParaRPr sz="2755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320000">
            <a:off x="754904" y="-1413189"/>
            <a:ext cx="2857516" cy="17922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3490625" y="2411759"/>
            <a:ext cx="1966135" cy="519834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1000"/>
              </a:lnSpc>
            </a:pPr>
            <a:r>
              <a:rPr sz="2765" kern="3800" spc="76">
                <a:solidFill>
                  <a:srgbClr val="424141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谢谢观看</a:t>
            </a:r>
            <a:endParaRPr sz="2765" kern="3800" spc="76">
              <a:solidFill>
                <a:srgbClr val="424141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pic>
        <p:nvPicPr>
          <p:cNvPr id="22" name="图片 21" descr="副本_副本_副本_手绘渐变风优秀教师评选海报__2024-01-29+13_5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4140000">
            <a:off x="7143381" y="-2273345"/>
            <a:ext cx="3962400" cy="41243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0000" flipH="1">
            <a:off x="2139311" y="4122733"/>
            <a:ext cx="4309772" cy="27002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4672" y="1450486"/>
            <a:ext cx="2571749" cy="25717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301599" y="1615256"/>
            <a:ext cx="2150322" cy="23752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300000" flipH="1">
            <a:off x="4513517" y="3152786"/>
            <a:ext cx="5606558" cy="351272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595666" y="1993345"/>
            <a:ext cx="2345960" cy="57387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21000"/>
              </a:lnSpc>
            </a:pPr>
            <a:r>
              <a:rPr sz="3050" kern="3800" spc="76">
                <a:solidFill>
                  <a:srgbClr val="4A4A4A">
                    <a:alpha val="100000"/>
                  </a:srgbClr>
                </a:solidFill>
                <a:latin typeface="CKTSKH Bold" panose="02010800040101010101" pitchFamily="1" charset="-122"/>
                <a:ea typeface="CKTSKH Bold" panose="02010800040101010101" pitchFamily="1" charset="-122"/>
              </a:rPr>
              <a:t>离子键</a:t>
            </a:r>
            <a:endParaRPr sz="3050" kern="3800" spc="76">
              <a:solidFill>
                <a:srgbClr val="4A4A4A">
                  <a:alpha val="100000"/>
                </a:srgbClr>
              </a:solidFill>
              <a:latin typeface="CKTSKH Bold" panose="02010800040101010101" pitchFamily="1" charset="-122"/>
              <a:ea typeface="CKTSKH Bold" panose="02010800040101010101" pitchFamily="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95666" y="2567224"/>
            <a:ext cx="2474030" cy="582930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800" kern="300" spc="6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请在此处添加具体内容，文字尽量言简意赅，简单说明即可，注意板面美观度。请在此处添加具体内容。</a:t>
            </a:r>
            <a:endParaRPr sz="800" kern="300" spc="6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3073" y="2258857"/>
            <a:ext cx="1888280" cy="81489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419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ONE</a:t>
            </a:r>
            <a:endParaRPr sz="419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399999">
            <a:off x="-2003366" y="-1773439"/>
            <a:ext cx="4384285" cy="27469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079999">
            <a:off x="-1476410" y="-784256"/>
            <a:ext cx="2661843" cy="166774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6360000">
            <a:off x="-2448757" y="2050713"/>
            <a:ext cx="3962400" cy="41243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380000">
            <a:off x="6817949" y="2523693"/>
            <a:ext cx="5014372" cy="314169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006" y="2000146"/>
            <a:ext cx="5014372" cy="3141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686" y="2473887"/>
            <a:ext cx="4594235" cy="435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725" y="1413254"/>
            <a:ext cx="2794927" cy="3350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908675" y="3086435"/>
            <a:ext cx="4273878" cy="86858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即它们通过得失电子后达到8电子稳定结构,分别形成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Na+和Cl-,两种带相反电荷的离子通过_________结合在一起,形成新物质氯化钠。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02832" y="1359360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氢化钠的的形成过程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8675" y="2520742"/>
            <a:ext cx="4490149" cy="34138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8000"/>
              </a:lnSpc>
            </a:pPr>
            <a:r>
              <a:rPr sz="1325" kern="286" spc="5">
                <a:solidFill>
                  <a:srgbClr val="3D3D3D">
                    <a:alpha val="100000"/>
                  </a:srgbClr>
                </a:solidFill>
                <a:latin typeface="Noto Sans S Chinese Medium" panose="02010800040101010101" pitchFamily="1" charset="-122"/>
                <a:ea typeface="Noto Sans S Chinese Medium" panose="02010800040101010101" pitchFamily="1" charset="-122"/>
              </a:rPr>
              <a:t>钠原子和氯原子最外层电子数分别为1和7,均不稳定。</a:t>
            </a:r>
            <a:endParaRPr sz="1325" kern="286" spc="5">
              <a:solidFill>
                <a:srgbClr val="3D3D3D">
                  <a:alpha val="100000"/>
                </a:srgbClr>
              </a:solidFill>
              <a:latin typeface="Noto Sans S Chinese Medium" panose="02010800040101010101" pitchFamily="1" charset="-122"/>
              <a:ea typeface="Noto Sans S Chinese Medium" panose="02010800040101010101" pitchFamily="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1413" y="1783920"/>
            <a:ext cx="3635955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The formation process of sodium hydride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60621" y="3847573"/>
            <a:ext cx="5014372" cy="314169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0188" y="2055750"/>
            <a:ext cx="1985280" cy="243925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2239999">
            <a:off x="-1358228" y="4066009"/>
            <a:ext cx="4869576" cy="30509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4714" y="-229107"/>
            <a:ext cx="2306183" cy="56017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4587" y="1623753"/>
            <a:ext cx="4895871" cy="24398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531" y="2157680"/>
            <a:ext cx="2794927" cy="335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7638" y="2103786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思考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3733" y="2528346"/>
            <a:ext cx="1695021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think deeply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7289" y="2918048"/>
            <a:ext cx="3634010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424141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钠在氯气中燃烧有什么现象发生?</a:t>
            </a:r>
            <a:endParaRPr sz="1190" kern="100" spc="0">
              <a:solidFill>
                <a:srgbClr val="424141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424141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提示:钠在氯气中燃烧产生黄色火焰和白烟。</a:t>
            </a:r>
            <a:endParaRPr sz="1190" kern="100" spc="0">
              <a:solidFill>
                <a:srgbClr val="424141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1100000">
            <a:off x="-745138" y="4415375"/>
            <a:ext cx="4869576" cy="30509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725" y="1413254"/>
            <a:ext cx="2794927" cy="3350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02832" y="1359360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电子式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9651" y="1783920"/>
            <a:ext cx="1584612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Electronic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3696" y="2303473"/>
            <a:ext cx="7332072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在元素符号周围用“·”(小黑点)或“×”(叉号)表示原子的___________的式子叫电子式。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3845" y="2870663"/>
            <a:ext cx="1304668" cy="130466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3396" y="2960214"/>
            <a:ext cx="1125566" cy="112556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2575" y="2999392"/>
            <a:ext cx="1047209" cy="104720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8923" y="2870663"/>
            <a:ext cx="1304668" cy="130466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78474" y="2960214"/>
            <a:ext cx="1125566" cy="112556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17653" y="2999392"/>
            <a:ext cx="1047209" cy="10472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4002" y="2870663"/>
            <a:ext cx="1304668" cy="13046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93553" y="2960214"/>
            <a:ext cx="1125566" cy="112556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32731" y="2999392"/>
            <a:ext cx="1047209" cy="104720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19080" y="2870663"/>
            <a:ext cx="1304668" cy="130466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8631" y="2960214"/>
            <a:ext cx="1125566" cy="1125566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47810" y="2999392"/>
            <a:ext cx="1047209" cy="10472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4159" y="2870663"/>
            <a:ext cx="1304668" cy="130466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3710" y="2960214"/>
            <a:ext cx="1125566" cy="1125566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62888" y="2999392"/>
            <a:ext cx="1047209" cy="104720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51794" y="4235592"/>
            <a:ext cx="498882" cy="32194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6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A</a:t>
            </a:r>
            <a:endParaRPr sz="16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766872" y="4235592"/>
            <a:ext cx="498882" cy="32194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655" kern="100" spc="0">
                <a:solidFill>
                  <a:srgbClr val="2E65FE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B</a:t>
            </a:r>
            <a:endParaRPr sz="1655" kern="100" spc="0">
              <a:solidFill>
                <a:srgbClr val="2E65FE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81951" y="4235592"/>
            <a:ext cx="498882" cy="32194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6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C</a:t>
            </a:r>
            <a:endParaRPr sz="16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597029" y="4235592"/>
            <a:ext cx="498882" cy="32194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655" kern="100" spc="0">
                <a:solidFill>
                  <a:srgbClr val="2E65FE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D</a:t>
            </a:r>
            <a:endParaRPr sz="1655" kern="100" spc="0">
              <a:solidFill>
                <a:srgbClr val="2E65FE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012108" y="4235592"/>
            <a:ext cx="498882" cy="321941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6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E</a:t>
            </a:r>
            <a:endParaRPr sz="16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8899999">
            <a:off x="6728364" y="3773852"/>
            <a:ext cx="4358002" cy="27304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725" y="1413254"/>
            <a:ext cx="2794927" cy="3350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02819" y="1359374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巧判断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9651" y="1783920"/>
            <a:ext cx="1584612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Skillful judgment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187" y="2294039"/>
            <a:ext cx="3407572" cy="20640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1409" y="4188489"/>
            <a:ext cx="979127" cy="3392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59567" y="4218262"/>
            <a:ext cx="902812" cy="27966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120566" y="2632913"/>
            <a:ext cx="2709830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(1)在NaCl中,只存在Na+和Cl-的静电吸引作用。(　　)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20566" y="3305716"/>
            <a:ext cx="2709830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2E65FE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阴阳离子间的静电作用包括静电引力和静电斥力。</a:t>
            </a:r>
            <a:endParaRPr sz="1190" kern="100" spc="0">
              <a:solidFill>
                <a:srgbClr val="2E65FE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163410" y="4213330"/>
            <a:ext cx="813750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提示:×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7913" y="2294039"/>
            <a:ext cx="3407572" cy="20640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2135" y="4188489"/>
            <a:ext cx="979127" cy="33921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50293" y="4218262"/>
            <a:ext cx="902812" cy="27966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11292" y="2632913"/>
            <a:ext cx="2709830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(2)金属和非金属形成的化合物一定是离子化合物。(　　)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11292" y="3305716"/>
            <a:ext cx="2709830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2DE4AC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如AlCl3不是离子化合物。</a:t>
            </a:r>
            <a:endParaRPr sz="1190" kern="100" spc="0">
              <a:solidFill>
                <a:srgbClr val="2DE4AC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54137" y="4213330"/>
            <a:ext cx="813750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提示:×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860613" y="3847576"/>
            <a:ext cx="5014372" cy="3141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3725" y="1413254"/>
            <a:ext cx="2794927" cy="33501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202832" y="1359360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情景思考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89651" y="1783920"/>
            <a:ext cx="1584612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Scenario Thinking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0592" y="2579099"/>
            <a:ext cx="4273878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在中华人民共和国刚刚成立的时候,食盐工业还不发达,很多地方的人们使用粗盐作为日常生活的调味剂.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2321" y="2166121"/>
            <a:ext cx="2011706" cy="20559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8644" y="3594233"/>
            <a:ext cx="356197" cy="35619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644" y="2671214"/>
            <a:ext cx="356197" cy="35619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1310592" y="3502118"/>
            <a:ext cx="4273878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但是粗盐中含泥沙,于是有人就将粗盐溶于水,过滤,将滤液蒸发,获得看上去较为干净的食盐晶体,方便日常使用。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94605" y="3018433"/>
            <a:ext cx="925140" cy="43378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223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96%</a:t>
            </a:r>
            <a:endParaRPr sz="223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999491" y="3452221"/>
            <a:ext cx="925140" cy="43378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223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14%</a:t>
            </a:r>
            <a:endParaRPr sz="223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7860000">
            <a:off x="8045481" y="4075366"/>
            <a:ext cx="2665699" cy="16701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00" y="2493588"/>
            <a:ext cx="2897957" cy="17806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7849" y="2493588"/>
            <a:ext cx="2897957" cy="178069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079999">
            <a:off x="-1166665" y="-706020"/>
            <a:ext cx="2333331" cy="146192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79999">
            <a:off x="-531283" y="360428"/>
            <a:ext cx="1062567" cy="66573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60557" y="1402683"/>
            <a:ext cx="2794927" cy="335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99641" y="1348787"/>
            <a:ext cx="2469763" cy="424545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7000"/>
              </a:lnSpc>
            </a:pPr>
            <a:r>
              <a:rPr sz="1650" kern="286" spc="5">
                <a:solidFill>
                  <a:srgbClr val="FFFFFF">
                    <a:alpha val="100000"/>
                  </a:srgbClr>
                </a:solidFill>
                <a:latin typeface="Noto Sans S Chinese Bold Bold" panose="02010800040101010101" pitchFamily="1" charset="-122"/>
                <a:ea typeface="Noto Sans S Chinese Bold Bold" panose="02010800040101010101" pitchFamily="1" charset="-122"/>
              </a:rPr>
              <a:t>分类</a:t>
            </a:r>
            <a:endParaRPr sz="1650" kern="286" spc="5">
              <a:solidFill>
                <a:srgbClr val="FFFFFF">
                  <a:alpha val="100000"/>
                </a:srgbClr>
              </a:solidFill>
              <a:latin typeface="Noto Sans S Chinese Bold Bold" panose="02010800040101010101" pitchFamily="1" charset="-122"/>
              <a:ea typeface="Noto Sans S Chinese Bold Bold" panose="02010800040101010101" pitchFamily="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6484" y="1773349"/>
            <a:ext cx="1584612" cy="24445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1255" kern="100" spc="0">
                <a:solidFill>
                  <a:srgbClr val="2DE4AC">
                    <a:alpha val="100000"/>
                  </a:srgbClr>
                </a:solidFill>
                <a:latin typeface="Alibaba Sans Medium Italic" panose="02010800040101010101" pitchFamily="1" charset="-122"/>
                <a:ea typeface="Alibaba Sans Medium Italic" panose="02010800040101010101" pitchFamily="1" charset="-122"/>
              </a:rPr>
              <a:t>classify</a:t>
            </a:r>
            <a:endParaRPr sz="1255" kern="100" spc="0">
              <a:solidFill>
                <a:srgbClr val="2DE4AC">
                  <a:alpha val="100000"/>
                </a:srgbClr>
              </a:solidFill>
              <a:latin typeface="Alibaba Sans Medium Italic" panose="02010800040101010101" pitchFamily="1" charset="-122"/>
              <a:ea typeface="Alibaba Sans Medium Italic" panose="02010800040101010101" pitchFamily="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856" y="2886548"/>
            <a:ext cx="2519931" cy="579057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(1)氯离子的电子式为          (　　)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氯离子的电子式为 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8331" y="2210054"/>
            <a:ext cx="1721694" cy="117388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3331685" y="3356688"/>
            <a:ext cx="1721694" cy="117388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5856" y="3601934"/>
            <a:ext cx="902812" cy="279664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09699" y="3597002"/>
            <a:ext cx="813750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提示:×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8319" y="2731013"/>
            <a:ext cx="2625949" cy="868586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(2)HI是一种比HCl酸性强的强酸,可用电子式表示其形成过程:      (　　)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  <a:p>
            <a:pPr algn="l">
              <a:lnSpc>
                <a:spcPct val="150000"/>
              </a:lnSpc>
            </a:pPr>
            <a:r>
              <a:rPr sz="1190" kern="100" spc="0">
                <a:solidFill>
                  <a:srgbClr val="3D3D3D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HI是共价化合物,其电子式为 </a:t>
            </a:r>
            <a:endParaRPr sz="1190" kern="100" spc="0">
              <a:solidFill>
                <a:srgbClr val="3D3D3D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8319" y="3746698"/>
            <a:ext cx="902812" cy="279664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5952162" y="3741766"/>
            <a:ext cx="813750" cy="289528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50000"/>
              </a:lnSpc>
            </a:pPr>
            <a:r>
              <a:rPr sz="1190" kern="100" spc="0">
                <a:solidFill>
                  <a:srgbClr val="FFFFFF">
                    <a:alpha val="100000"/>
                  </a:srgbClr>
                </a:solidFill>
                <a:latin typeface="Noto Sans S Chinese Regular" panose="02010800040101010101" pitchFamily="1" charset="-122"/>
                <a:ea typeface="Noto Sans S Chinese Regular" panose="02010800040101010101" pitchFamily="1" charset="-122"/>
              </a:rPr>
              <a:t>提示:×</a:t>
            </a:r>
            <a:endParaRPr sz="1190" kern="100" spc="0">
              <a:solidFill>
                <a:srgbClr val="FFFFFF">
                  <a:alpha val="100000"/>
                </a:srgbClr>
              </a:solidFill>
              <a:latin typeface="Noto Sans S Chinese Regular" panose="02010800040101010101" pitchFamily="1" charset="-122"/>
              <a:ea typeface="Noto Sans S Chinese Regular" panose="02010800040101010101" pitchFamily="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09807" y="2605479"/>
            <a:ext cx="633116" cy="43196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2220" kern="100" spc="0">
                <a:solidFill>
                  <a:srgbClr val="2DE4AC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02</a:t>
            </a:r>
            <a:endParaRPr sz="2220" kern="100" spc="0">
              <a:solidFill>
                <a:srgbClr val="2DE4AC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160468" y="3743945"/>
            <a:ext cx="641271" cy="431962"/>
          </a:xfrm>
          <a:prstGeom prst="rect">
            <a:avLst/>
          </a:prstGeom>
        </p:spPr>
        <p:txBody>
          <a:bodyPr anchor="ctr">
            <a:scene3d>
              <a:camera prst="legacyObliqueTopLeft">
                <a:rot lat="0" lon="0" rev="0"/>
              </a:camera>
              <a:lightRig rig="legacyFlat1" dir="tl"/>
            </a:scene3d>
          </a:bodyPr>
          <a:p>
            <a:pPr algn="ctr">
              <a:lnSpc>
                <a:spcPct val="125000"/>
              </a:lnSpc>
            </a:pPr>
            <a:r>
              <a:rPr sz="2220" kern="100" spc="0">
                <a:solidFill>
                  <a:srgbClr val="2E65FE">
                    <a:alpha val="100000"/>
                  </a:srgbClr>
                </a:solidFill>
                <a:latin typeface="Alibaba Sans Bold Italic" panose="02010800040101010101" pitchFamily="1" charset="-122"/>
                <a:ea typeface="Alibaba Sans Bold Italic" panose="02010800040101010101" pitchFamily="1" charset="-122"/>
              </a:rPr>
              <a:t>01</a:t>
            </a:r>
            <a:endParaRPr sz="2220" kern="100" spc="0">
              <a:solidFill>
                <a:srgbClr val="2E65FE">
                  <a:alpha val="100000"/>
                </a:srgbClr>
              </a:solidFill>
              <a:latin typeface="Alibaba Sans Bold Italic" panose="02010800040101010101" pitchFamily="1" charset="-122"/>
              <a:ea typeface="Alibaba Sans Bold Italic" panose="02010800040101010101" pitchFamily="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uni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7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fillStyleLst>
      <a:lnStyleLst>
        <a:ln w="6350" cap="flat" cmpd="sng" algn="ctr"/>
        <a:ln w="12700" cap="flat" cmpd="sng" algn="ctr"/>
        <a:ln w="19050" cap="flat" cmpd="sng" algn="ctr"/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/>
            </a:gs>
            <a:gs pos="50000">
              <a:schemeClr val="phClr"/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1715</Words>
  <Application>WPS 文字</Application>
  <PresentationFormat/>
  <Paragraphs>189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CKTSKH Bold</vt:lpstr>
      <vt:lpstr>宋体-简</vt:lpstr>
      <vt:lpstr>Alibaba Sans Medium Italic</vt:lpstr>
      <vt:lpstr>Noto Sans S Chinese Medium</vt:lpstr>
      <vt:lpstr>Alibaba Sans Bold Italic</vt:lpstr>
      <vt:lpstr>Noto Sans S Chinese Regular</vt:lpstr>
      <vt:lpstr>Noto Sans S Chinese Bold Bold</vt:lpstr>
      <vt:lpstr>微软雅黑</vt:lpstr>
      <vt:lpstr>汉仪旗黑</vt:lpstr>
      <vt:lpstr>宋体</vt:lpstr>
      <vt:lpstr>Arial Unicode MS</vt:lpstr>
      <vt:lpstr>Calibri</vt:lpstr>
      <vt:lpstr>Helvetica Neue</vt:lpstr>
      <vt:lpstr>Calibri Light</vt:lpstr>
      <vt:lpstr>unioffice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FoxyUtils ehf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曹昱</cp:lastModifiedBy>
  <cp:revision>3</cp:revision>
  <dcterms:created xsi:type="dcterms:W3CDTF">2024-01-29T06:24:19Z</dcterms:created>
  <dcterms:modified xsi:type="dcterms:W3CDTF">2024-01-29T06:24:19Z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2052-5.3.0.7932</vt:lpwstr>
  </property>
</Properties>
</file>